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aleway"/>
      <p:regular r:id="rId20"/>
      <p:bold r:id="rId21"/>
      <p:italic r:id="rId22"/>
      <p:boldItalic r:id="rId23"/>
    </p:embeddedFont>
    <p:embeddedFont>
      <p:font typeface="Lato"/>
      <p:regular r:id="rId24"/>
      <p:bold r:id="rId25"/>
      <p:italic r:id="rId26"/>
      <p:boldItalic r:id="rId27"/>
    </p:embeddedFont>
    <p:embeddedFont>
      <p:font typeface="Bungee Shade"/>
      <p:regular r:id="rId28"/>
    </p:embeddedFont>
    <p:embeddedFont>
      <p:font typeface="Dancing Script"/>
      <p:regular r:id="rId29"/>
      <p:bold r:id="rId30"/>
    </p:embeddedFont>
    <p:embeddedFont>
      <p:font typeface="Merriweather"/>
      <p:regular r:id="rId31"/>
      <p:bold r:id="rId32"/>
      <p:italic r:id="rId33"/>
      <p:boldItalic r:id="rId34"/>
    </p:embeddedFont>
    <p:embeddedFont>
      <p:font typeface="Alegreya"/>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E2919AB-C11F-4190-8502-5C6C11981E89}">
  <a:tblStyle styleId="{3E2919AB-C11F-4190-8502-5C6C11981E8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Lato-regular.fntdata"/><Relationship Id="rId23" Type="http://schemas.openxmlformats.org/officeDocument/2006/relationships/font" Target="fonts/Raleway-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BungeeShade-regular.fntdata"/><Relationship Id="rId27"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DancingScript-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erriweather-regular.fntdata"/><Relationship Id="rId30" Type="http://schemas.openxmlformats.org/officeDocument/2006/relationships/font" Target="fonts/DancingScript-bold.fntdata"/><Relationship Id="rId11" Type="http://schemas.openxmlformats.org/officeDocument/2006/relationships/slide" Target="slides/slide5.xml"/><Relationship Id="rId33" Type="http://schemas.openxmlformats.org/officeDocument/2006/relationships/font" Target="fonts/Merriweather-italic.fntdata"/><Relationship Id="rId10" Type="http://schemas.openxmlformats.org/officeDocument/2006/relationships/slide" Target="slides/slide4.xml"/><Relationship Id="rId32" Type="http://schemas.openxmlformats.org/officeDocument/2006/relationships/font" Target="fonts/Merriweather-bold.fntdata"/><Relationship Id="rId13" Type="http://schemas.openxmlformats.org/officeDocument/2006/relationships/slide" Target="slides/slide7.xml"/><Relationship Id="rId35" Type="http://schemas.openxmlformats.org/officeDocument/2006/relationships/font" Target="fonts/Alegreya-regular.fntdata"/><Relationship Id="rId12" Type="http://schemas.openxmlformats.org/officeDocument/2006/relationships/slide" Target="slides/slide6.xml"/><Relationship Id="rId34" Type="http://schemas.openxmlformats.org/officeDocument/2006/relationships/font" Target="fonts/Merriweather-boldItalic.fntdata"/><Relationship Id="rId15" Type="http://schemas.openxmlformats.org/officeDocument/2006/relationships/slide" Target="slides/slide9.xml"/><Relationship Id="rId37" Type="http://schemas.openxmlformats.org/officeDocument/2006/relationships/font" Target="fonts/Alegreya-italic.fntdata"/><Relationship Id="rId14" Type="http://schemas.openxmlformats.org/officeDocument/2006/relationships/slide" Target="slides/slide8.xml"/><Relationship Id="rId36" Type="http://schemas.openxmlformats.org/officeDocument/2006/relationships/font" Target="fonts/Alegreya-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Alegreya-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MDk6V-B4Qhw?si=78sKqqgtpPJGF-4p"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cb9a0b074_1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cb9a0b074_1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teachers will fill out the PD feedback for online. They will also fill out in an index card their Exit Ticket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cb9a0b07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cb9a0b07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71385c16a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71385c16a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a goal is met teachers are entered into a raffle for a gift card of their choice or free duty week. If it’s a class goal free extra recess, a chance for a pizza party and so on. We can even vote on some ideas.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d12cf2d8b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d12cf2d8b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d5b15f0a3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d5b15f0a3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6fb6a192d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6fb6a192d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251bb473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251bb473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 some engaging ideas that you can incorporate when writing out your lesson plans as well as implementing the state standards. Remember that the standards must be visualized in the classroom.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d251bb473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d251bb473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Display Timer for 5 minutes - </a:t>
            </a:r>
            <a:r>
              <a:rPr lang="en" u="sng">
                <a:solidFill>
                  <a:schemeClr val="hlink"/>
                </a:solidFill>
                <a:hlinkClick r:id="rId2"/>
              </a:rPr>
              <a:t>https://youtu.be/MDk6V-B4Qhw?si=78sKqqgtpPJGF-4p</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e965474a9_3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e965474a9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Remember: If you are not sure how to state the standard ask someone else to help, why reinvent the wheel!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cb9a0b074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cb9a0b074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723630543_1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23630543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6fb6a192d7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6fb6a192d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solidFill>
                  <a:srgbClr val="3B3B3B"/>
                </a:solidFill>
                <a:highlight>
                  <a:srgbClr val="FFFFFF"/>
                </a:highlight>
                <a:latin typeface="Merriweather"/>
                <a:ea typeface="Merriweather"/>
                <a:cs typeface="Merriweather"/>
                <a:sym typeface="Merriweather"/>
              </a:rPr>
              <a:t>It’s flexible enough to be modified for a wide range of circumstances and simple enough to be readily incorporated into your existing lesson plans. The emphasis is firmly placed on the learner and teachers doing everything possible to ensure students capture, retain, and use the information taught to them. In this regard, it’s every teacher’s dream come true! (Kurt, 2021)</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hyperlink" Target="https://docs.google.com/forms/d/e/1FAIpQLSfKhfECBzPw2sZRmcYasC-McMEKbnusdJWoDf4gwPU2LLHxFQ/viewform?usp=pp_ur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www.explorelearning.com/resources/insights/effective-engaging-lesson-plans#:~:text=How%20to%20Create%20Engaging%20%26%20Effective%20Lesson%20Pla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www.weareteachers.com/what-are-kagan-strategies/" TargetMode="External"/><Relationship Id="rId4" Type="http://schemas.openxmlformats.org/officeDocument/2006/relationships/hyperlink" Target="https://resilienteducator.com/classroom-resources/teacher-time-management-apps/#:~:text=4%20Apps%20to%20Help%20Teachers%20Manage%20Their%20Time,collaborating%20on%20projects.%20...%204%204.%20Remind%20" TargetMode="External"/><Relationship Id="rId5" Type="http://schemas.openxmlformats.org/officeDocument/2006/relationships/hyperlink" Target="https://helpfulprofessor.com/gradual-release-of-responsibility-model/" TargetMode="External"/><Relationship Id="rId6" Type="http://schemas.openxmlformats.org/officeDocument/2006/relationships/hyperlink" Target="https://www.thoughtco.com/strategies-for-teachers-to-maximize-student-learning-time-406566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hyperlink" Target="https://www.weareteachers.com/what-are-kagan-strategies/" TargetMode="External"/><Relationship Id="rId4" Type="http://schemas.openxmlformats.org/officeDocument/2006/relationships/hyperlink" Target="https://youtu.be/D-yzgJtgVrg" TargetMode="External"/><Relationship Id="rId5" Type="http://schemas.openxmlformats.org/officeDocument/2006/relationships/hyperlink" Target="https://youtu.be/D-yzgJtgVrg" TargetMode="External"/><Relationship Id="rId6" Type="http://schemas.openxmlformats.org/officeDocument/2006/relationships/image" Target="../media/image6.png"/><Relationship Id="rId7"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hyperlink" Target="https://www.explorelearning.com/resources/insights/effective-engaging-lesson-plans#:~:text=How%20to%20Create%20Engaging%20%26%20Effective%20Lesson%20Plans"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2"/>
              </a:buClr>
              <a:buSzPts val="1100"/>
              <a:buFont typeface="Arial"/>
              <a:buNone/>
            </a:pPr>
            <a:r>
              <a:rPr lang="en" sz="3000">
                <a:latin typeface="Arial"/>
                <a:ea typeface="Arial"/>
                <a:cs typeface="Arial"/>
                <a:sym typeface="Arial"/>
              </a:rPr>
              <a:t>State and District Academic Standards Professional Development</a:t>
            </a:r>
            <a:endParaRPr sz="3000">
              <a:latin typeface="Arial"/>
              <a:ea typeface="Arial"/>
              <a:cs typeface="Arial"/>
              <a:sym typeface="Arial"/>
            </a:endParaRPr>
          </a:p>
          <a:p>
            <a:pPr indent="0" lvl="0" marL="0" rtl="0" algn="l">
              <a:spcBef>
                <a:spcPts val="0"/>
              </a:spcBef>
              <a:spcAft>
                <a:spcPts val="0"/>
              </a:spcAft>
              <a:buNone/>
            </a:pPr>
            <a:r>
              <a:t/>
            </a:r>
            <a:endParaRPr/>
          </a:p>
        </p:txBody>
      </p:sp>
      <p:sp>
        <p:nvSpPr>
          <p:cNvPr id="73" name="Google Shape;73;p13"/>
          <p:cNvSpPr txBox="1"/>
          <p:nvPr>
            <p:ph idx="1" type="subTitle"/>
          </p:nvPr>
        </p:nvSpPr>
        <p:spPr>
          <a:xfrm>
            <a:off x="2371725" y="2909700"/>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500">
                <a:latin typeface="Times New Roman"/>
                <a:ea typeface="Times New Roman"/>
                <a:cs typeface="Times New Roman"/>
                <a:sym typeface="Times New Roman"/>
              </a:rPr>
              <a:t>Marybelle Aguilar</a:t>
            </a:r>
            <a:endParaRPr sz="1500">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rPr lang="en" sz="1500">
                <a:latin typeface="Times New Roman"/>
                <a:ea typeface="Times New Roman"/>
                <a:cs typeface="Times New Roman"/>
                <a:sym typeface="Times New Roman"/>
              </a:rPr>
              <a:t>EAD 523: Developing Professional Capacity</a:t>
            </a:r>
            <a:endParaRPr sz="1500">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rPr lang="en" sz="1500">
                <a:latin typeface="Times New Roman"/>
                <a:ea typeface="Times New Roman"/>
                <a:cs typeface="Times New Roman"/>
                <a:sym typeface="Times New Roman"/>
              </a:rPr>
              <a:t>Grand Canyon University</a:t>
            </a:r>
            <a:endParaRPr sz="1500">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rPr lang="en" sz="1500">
                <a:latin typeface="Times New Roman"/>
                <a:ea typeface="Times New Roman"/>
                <a:cs typeface="Times New Roman"/>
                <a:sym typeface="Times New Roman"/>
              </a:rPr>
              <a:t>Dr. Roberts</a:t>
            </a:r>
            <a:endParaRPr sz="1500">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rPr lang="en" sz="1500">
                <a:latin typeface="Times New Roman"/>
                <a:ea typeface="Times New Roman"/>
                <a:cs typeface="Times New Roman"/>
                <a:sym typeface="Times New Roman"/>
              </a:rPr>
              <a:t>May 1st, 2024</a:t>
            </a:r>
            <a:endParaRPr b="1" sz="1500">
              <a:latin typeface="Times New Roman"/>
              <a:ea typeface="Times New Roman"/>
              <a:cs typeface="Times New Roman"/>
              <a:sym typeface="Times New Roman"/>
            </a:endParaRPr>
          </a:p>
          <a:p>
            <a:pPr indent="0" lvl="0" marL="0" rtl="0" algn="l">
              <a:spcBef>
                <a:spcPts val="0"/>
              </a:spcBef>
              <a:spcAft>
                <a:spcPts val="0"/>
              </a:spcAft>
              <a:buNone/>
            </a:pPr>
            <a:r>
              <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5" name="Shape 135"/>
        <p:cNvGrpSpPr/>
        <p:nvPr/>
      </p:nvGrpSpPr>
      <p:grpSpPr>
        <a:xfrm>
          <a:off x="0" y="0"/>
          <a:ext cx="0" cy="0"/>
          <a:chOff x="0" y="0"/>
          <a:chExt cx="0" cy="0"/>
        </a:xfrm>
      </p:grpSpPr>
      <p:pic>
        <p:nvPicPr>
          <p:cNvPr id="136" name="Google Shape;136;p22"/>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descr="Piece of duct tape sticking a note to the slide" id="137" name="Google Shape;137;p22"/>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138" name="Google Shape;138;p22"/>
          <p:cNvSpPr txBox="1"/>
          <p:nvPr/>
        </p:nvSpPr>
        <p:spPr>
          <a:xfrm>
            <a:off x="2855550" y="687397"/>
            <a:ext cx="3432900" cy="762600"/>
          </a:xfrm>
          <a:prstGeom prst="rect">
            <a:avLst/>
          </a:prstGeom>
          <a:noFill/>
          <a:ln>
            <a:noFill/>
          </a:ln>
        </p:spPr>
        <p:txBody>
          <a:bodyPr anchorCtr="0" anchor="b" bIns="91425" lIns="91425" spcFirstLastPara="1" rIns="91425" wrap="square" tIns="91425">
            <a:noAutofit/>
          </a:bodyPr>
          <a:lstStyle/>
          <a:p>
            <a:pPr indent="457200" lvl="0" marL="457200" rtl="0" algn="l">
              <a:spcBef>
                <a:spcPts val="0"/>
              </a:spcBef>
              <a:spcAft>
                <a:spcPts val="0"/>
              </a:spcAft>
              <a:buNone/>
            </a:pPr>
            <a:r>
              <a:rPr b="1" lang="en" sz="3000">
                <a:solidFill>
                  <a:schemeClr val="lt2"/>
                </a:solidFill>
                <a:latin typeface="Raleway"/>
                <a:ea typeface="Raleway"/>
                <a:cs typeface="Raleway"/>
                <a:sym typeface="Raleway"/>
              </a:rPr>
              <a:t>Closure</a:t>
            </a:r>
            <a:endParaRPr b="1" sz="3000">
              <a:solidFill>
                <a:schemeClr val="lt2"/>
              </a:solidFill>
              <a:latin typeface="Raleway"/>
              <a:ea typeface="Raleway"/>
              <a:cs typeface="Raleway"/>
              <a:sym typeface="Raleway"/>
            </a:endParaRPr>
          </a:p>
        </p:txBody>
      </p:sp>
      <p:sp>
        <p:nvSpPr>
          <p:cNvPr id="139" name="Google Shape;139;p22"/>
          <p:cNvSpPr txBox="1"/>
          <p:nvPr>
            <p:ph idx="4294967295" type="body"/>
          </p:nvPr>
        </p:nvSpPr>
        <p:spPr>
          <a:xfrm>
            <a:off x="2855550" y="1377475"/>
            <a:ext cx="34329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aleway"/>
                <a:ea typeface="Raleway"/>
                <a:cs typeface="Raleway"/>
                <a:sym typeface="Raleway"/>
              </a:rPr>
              <a:t>The Google form is emailed to you once receive it,  please fill it out.</a:t>
            </a:r>
            <a:endParaRPr sz="1200">
              <a:latin typeface="Raleway"/>
              <a:ea typeface="Raleway"/>
              <a:cs typeface="Raleway"/>
              <a:sym typeface="Raleway"/>
            </a:endParaRPr>
          </a:p>
          <a:p>
            <a:pPr indent="-317500" lvl="0" marL="457200" rtl="0" algn="l">
              <a:lnSpc>
                <a:spcPct val="115000"/>
              </a:lnSpc>
              <a:spcBef>
                <a:spcPts val="16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Review/Assess Classroom and data resources</a:t>
            </a:r>
            <a:endParaRPr b="1" sz="1400">
              <a:solidFill>
                <a:schemeClr val="dk1"/>
              </a:solidFill>
              <a:latin typeface="Raleway"/>
              <a:ea typeface="Raleway"/>
              <a:cs typeface="Raleway"/>
              <a:sym typeface="Raleway"/>
            </a:endParaRPr>
          </a:p>
          <a:p>
            <a:pPr indent="-317500" lvl="0" marL="457200" rtl="0" algn="l">
              <a:lnSpc>
                <a:spcPct val="150000"/>
              </a:lnSpc>
              <a:spcBef>
                <a:spcPts val="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Exit Ticket - Write two to three engaging strategies to use in your lesson plan.</a:t>
            </a:r>
            <a:endParaRPr b="1" sz="1400">
              <a:solidFill>
                <a:schemeClr val="dk1"/>
              </a:solidFill>
              <a:latin typeface="Raleway"/>
              <a:ea typeface="Raleway"/>
              <a:cs typeface="Raleway"/>
              <a:sym typeface="Raleway"/>
            </a:endParaRPr>
          </a:p>
          <a:p>
            <a:pPr indent="-317500" lvl="0" marL="457200" rtl="0" algn="l">
              <a:lnSpc>
                <a:spcPct val="150000"/>
              </a:lnSpc>
              <a:spcBef>
                <a:spcPts val="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Complete the Google Form</a:t>
            </a:r>
            <a:endParaRPr sz="1200">
              <a:latin typeface="Raleway"/>
              <a:ea typeface="Raleway"/>
              <a:cs typeface="Raleway"/>
              <a:sym typeface="Raleway"/>
            </a:endParaRPr>
          </a:p>
          <a:p>
            <a:pPr indent="0" lvl="0" marL="0" rtl="0" algn="l">
              <a:spcBef>
                <a:spcPts val="1000"/>
              </a:spcBef>
              <a:spcAft>
                <a:spcPts val="1000"/>
              </a:spcAft>
              <a:buNone/>
            </a:pPr>
            <a:r>
              <a:rPr b="1" lang="en" sz="1400" u="sng">
                <a:solidFill>
                  <a:schemeClr val="hlink"/>
                </a:solidFill>
                <a:latin typeface="Raleway"/>
                <a:ea typeface="Raleway"/>
                <a:cs typeface="Raleway"/>
                <a:sym typeface="Raleway"/>
                <a:hlinkClick r:id="rId5"/>
              </a:rPr>
              <a:t>PDFeedback</a:t>
            </a:r>
            <a:endParaRPr b="1" sz="1400">
              <a:solidFill>
                <a:schemeClr val="dk1"/>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283100" y="712150"/>
            <a:ext cx="8620500" cy="101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Accountability Plan</a:t>
            </a:r>
            <a:endParaRPr/>
          </a:p>
        </p:txBody>
      </p:sp>
      <p:sp>
        <p:nvSpPr>
          <p:cNvPr id="145" name="Google Shape;145;p23"/>
          <p:cNvSpPr/>
          <p:nvPr/>
        </p:nvSpPr>
        <p:spPr>
          <a:xfrm>
            <a:off x="371775" y="1988900"/>
            <a:ext cx="2629500" cy="2244900"/>
          </a:xfrm>
          <a:prstGeom prst="wedgeRectCallout">
            <a:avLst>
              <a:gd fmla="val -20833" name="adj1"/>
              <a:gd fmla="val 625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3"/>
          <p:cNvSpPr/>
          <p:nvPr/>
        </p:nvSpPr>
        <p:spPr>
          <a:xfrm>
            <a:off x="3210432" y="1988900"/>
            <a:ext cx="2629500" cy="2244900"/>
          </a:xfrm>
          <a:prstGeom prst="wedgeRectCallout">
            <a:avLst>
              <a:gd fmla="val -20833" name="adj1"/>
              <a:gd fmla="val 625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3"/>
          <p:cNvSpPr/>
          <p:nvPr/>
        </p:nvSpPr>
        <p:spPr>
          <a:xfrm>
            <a:off x="6049089" y="1988900"/>
            <a:ext cx="2629500" cy="2244900"/>
          </a:xfrm>
          <a:prstGeom prst="wedgeRectCallout">
            <a:avLst>
              <a:gd fmla="val -20833" name="adj1"/>
              <a:gd fmla="val 625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3"/>
          <p:cNvSpPr txBox="1"/>
          <p:nvPr>
            <p:ph type="title"/>
          </p:nvPr>
        </p:nvSpPr>
        <p:spPr>
          <a:xfrm>
            <a:off x="6125275" y="2061900"/>
            <a:ext cx="2481600" cy="2005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2"/>
              </a:buClr>
              <a:buSzPts val="1100"/>
              <a:buFont typeface="Arial"/>
              <a:buNone/>
            </a:pPr>
            <a:r>
              <a:rPr lang="en" sz="2100"/>
              <a:t>Admin will collect data on walkthroughs and will be discussed (the following day)</a:t>
            </a:r>
            <a:endParaRPr b="0" sz="1400">
              <a:solidFill>
                <a:schemeClr val="lt1"/>
              </a:solidFill>
            </a:endParaRPr>
          </a:p>
        </p:txBody>
      </p:sp>
      <p:sp>
        <p:nvSpPr>
          <p:cNvPr id="149" name="Google Shape;149;p23"/>
          <p:cNvSpPr txBox="1"/>
          <p:nvPr>
            <p:ph type="title"/>
          </p:nvPr>
        </p:nvSpPr>
        <p:spPr>
          <a:xfrm>
            <a:off x="447975" y="2061900"/>
            <a:ext cx="2481600" cy="2005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t>Teachers wrote plan to implement during PD</a:t>
            </a:r>
            <a:endParaRPr sz="2400">
              <a:solidFill>
                <a:schemeClr val="lt1"/>
              </a:solidFill>
            </a:endParaRPr>
          </a:p>
        </p:txBody>
      </p:sp>
      <p:sp>
        <p:nvSpPr>
          <p:cNvPr id="150" name="Google Shape;150;p23"/>
          <p:cNvSpPr txBox="1"/>
          <p:nvPr>
            <p:ph type="title"/>
          </p:nvPr>
        </p:nvSpPr>
        <p:spPr>
          <a:xfrm>
            <a:off x="3286625" y="2061900"/>
            <a:ext cx="2481600" cy="2005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2"/>
              </a:buClr>
              <a:buSzPts val="1100"/>
              <a:buFont typeface="Arial"/>
              <a:buNone/>
            </a:pPr>
            <a:r>
              <a:rPr lang="en" sz="1800"/>
              <a:t>Admin. Will review lesson plans on Monday mornings and look for engaging activities and effective</a:t>
            </a:r>
            <a:endParaRPr b="0" sz="1400">
              <a:solidFill>
                <a:schemeClr val="lt1"/>
              </a:solidFill>
            </a:endParaRPr>
          </a:p>
        </p:txBody>
      </p:sp>
      <p:sp>
        <p:nvSpPr>
          <p:cNvPr id="151" name="Google Shape;151;p23"/>
          <p:cNvSpPr txBox="1"/>
          <p:nvPr/>
        </p:nvSpPr>
        <p:spPr>
          <a:xfrm>
            <a:off x="283100" y="4654975"/>
            <a:ext cx="6244200" cy="25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 sz="1200">
                <a:solidFill>
                  <a:schemeClr val="lt1"/>
                </a:solidFill>
                <a:latin typeface="Lato"/>
                <a:ea typeface="Lato"/>
                <a:cs typeface="Lato"/>
                <a:sym typeface="Lato"/>
              </a:rPr>
              <a:t>Quotes for illustration purposes only</a:t>
            </a:r>
            <a:endParaRPr i="1" sz="1200">
              <a:solidFill>
                <a:schemeClr val="accent5"/>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t>Celebrate</a:t>
            </a:r>
            <a:r>
              <a:rPr lang="en"/>
              <a:t>!</a:t>
            </a:r>
            <a:endParaRPr/>
          </a:p>
        </p:txBody>
      </p:sp>
      <p:sp>
        <p:nvSpPr>
          <p:cNvPr id="157" name="Google Shape;157;p24"/>
          <p:cNvSpPr txBox="1"/>
          <p:nvPr/>
        </p:nvSpPr>
        <p:spPr>
          <a:xfrm>
            <a:off x="97575" y="842050"/>
            <a:ext cx="9046500" cy="439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chemeClr val="dk2"/>
                </a:solidFill>
                <a:latin typeface="Alegreya"/>
                <a:ea typeface="Alegreya"/>
                <a:cs typeface="Alegreya"/>
                <a:sym typeface="Alegreya"/>
              </a:rPr>
              <a:t>Once a teacher has </a:t>
            </a:r>
            <a:r>
              <a:rPr lang="en" sz="3000">
                <a:solidFill>
                  <a:schemeClr val="dk2"/>
                </a:solidFill>
                <a:latin typeface="Alegreya"/>
                <a:ea typeface="Alegreya"/>
                <a:cs typeface="Alegreya"/>
                <a:sym typeface="Alegreya"/>
              </a:rPr>
              <a:t>reached</a:t>
            </a:r>
            <a:r>
              <a:rPr lang="en" sz="3000">
                <a:solidFill>
                  <a:schemeClr val="dk2"/>
                </a:solidFill>
                <a:latin typeface="Alegreya"/>
                <a:ea typeface="Alegreya"/>
                <a:cs typeface="Alegreya"/>
                <a:sym typeface="Alegreya"/>
              </a:rPr>
              <a:t> a goal </a:t>
            </a:r>
            <a:r>
              <a:rPr lang="en" sz="3000">
                <a:solidFill>
                  <a:schemeClr val="dk2"/>
                </a:solidFill>
                <a:latin typeface="Dancing Script"/>
                <a:ea typeface="Dancing Script"/>
                <a:cs typeface="Dancing Script"/>
                <a:sym typeface="Dancing Script"/>
              </a:rPr>
              <a:t>CELEBRATE</a:t>
            </a:r>
            <a:r>
              <a:rPr lang="en" sz="3000">
                <a:solidFill>
                  <a:schemeClr val="dk2"/>
                </a:solidFill>
                <a:latin typeface="Dancing Script"/>
                <a:ea typeface="Dancing Script"/>
                <a:cs typeface="Dancing Script"/>
                <a:sym typeface="Dancing Script"/>
              </a:rPr>
              <a:t> IT!</a:t>
            </a:r>
            <a:endParaRPr sz="3000">
              <a:solidFill>
                <a:schemeClr val="dk2"/>
              </a:solidFill>
              <a:latin typeface="Dancing Script"/>
              <a:ea typeface="Dancing Script"/>
              <a:cs typeface="Dancing Script"/>
              <a:sym typeface="Dancing Script"/>
            </a:endParaRPr>
          </a:p>
          <a:p>
            <a:pPr indent="0" lvl="0" marL="0" rtl="0" algn="ctr">
              <a:spcBef>
                <a:spcPts val="0"/>
              </a:spcBef>
              <a:spcAft>
                <a:spcPts val="0"/>
              </a:spcAft>
              <a:buNone/>
            </a:pPr>
            <a:r>
              <a:t/>
            </a:r>
            <a:endParaRPr sz="3000">
              <a:solidFill>
                <a:schemeClr val="dk2"/>
              </a:solidFill>
              <a:latin typeface="Dancing Script"/>
              <a:ea typeface="Dancing Script"/>
              <a:cs typeface="Dancing Script"/>
              <a:sym typeface="Dancing Script"/>
            </a:endParaRPr>
          </a:p>
        </p:txBody>
      </p:sp>
      <p:pic>
        <p:nvPicPr>
          <p:cNvPr id="158" name="Google Shape;158;p24"/>
          <p:cNvPicPr preferRelativeResize="0"/>
          <p:nvPr/>
        </p:nvPicPr>
        <p:blipFill>
          <a:blip r:embed="rId3">
            <a:alphaModFix/>
          </a:blip>
          <a:stretch>
            <a:fillRect/>
          </a:stretch>
        </p:blipFill>
        <p:spPr>
          <a:xfrm>
            <a:off x="1919863" y="1493425"/>
            <a:ext cx="5401924" cy="3601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5"/>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164" name="Google Shape;164;p25"/>
          <p:cNvSpPr txBox="1"/>
          <p:nvPr/>
        </p:nvSpPr>
        <p:spPr>
          <a:xfrm>
            <a:off x="413475" y="967650"/>
            <a:ext cx="8475000" cy="4176000"/>
          </a:xfrm>
          <a:prstGeom prst="rect">
            <a:avLst/>
          </a:prstGeom>
          <a:noFill/>
          <a:ln>
            <a:noFill/>
          </a:ln>
        </p:spPr>
        <p:txBody>
          <a:bodyPr anchorCtr="0" anchor="t" bIns="91425" lIns="91425" spcFirstLastPara="1" rIns="91425" wrap="square" tIns="91425">
            <a:noAutofit/>
          </a:bodyPr>
          <a:lstStyle/>
          <a:p>
            <a:pPr indent="0" lvl="0" marL="457200" rtl="0" algn="l">
              <a:lnSpc>
                <a:spcPct val="200000"/>
              </a:lnSpc>
              <a:spcBef>
                <a:spcPts val="0"/>
              </a:spcBef>
              <a:spcAft>
                <a:spcPts val="0"/>
              </a:spcAft>
              <a:buNone/>
            </a:pPr>
            <a:r>
              <a:rPr i="1" lang="en" sz="1350">
                <a:solidFill>
                  <a:srgbClr val="1E263F"/>
                </a:solidFill>
                <a:latin typeface="Calibri"/>
                <a:ea typeface="Calibri"/>
                <a:cs typeface="Calibri"/>
                <a:sym typeface="Calibri"/>
              </a:rPr>
              <a:t>It’s Possible to Develop Effective and Enga... | ExploreLearning</a:t>
            </a:r>
            <a:r>
              <a:rPr lang="en" sz="1350">
                <a:solidFill>
                  <a:srgbClr val="1E263F"/>
                </a:solidFill>
                <a:latin typeface="Calibri"/>
                <a:ea typeface="Calibri"/>
                <a:cs typeface="Calibri"/>
                <a:sym typeface="Calibri"/>
              </a:rPr>
              <a:t>. (n.d.). Www.explorelearning.com. Retrieved April 25, 2024, from </a:t>
            </a:r>
            <a:r>
              <a:rPr lang="en" sz="1350" u="sng">
                <a:solidFill>
                  <a:srgbClr val="1155CC"/>
                </a:solidFill>
                <a:latin typeface="Calibri"/>
                <a:ea typeface="Calibri"/>
                <a:cs typeface="Calibri"/>
                <a:sym typeface="Calibri"/>
                <a:hlinkClick r:id="rId3">
                  <a:extLst>
                    <a:ext uri="{A12FA001-AC4F-418D-AE19-62706E023703}">
                      <ahyp:hlinkClr val="tx"/>
                    </a:ext>
                  </a:extLst>
                </a:hlinkClick>
              </a:rPr>
              <a:t>https://www.explorelearning.com/resources/insights/effective-engaging-lesson-plans#:~:text=How%20to%20Create%20Engaging%20%26%20Effective%20Lesson%20Plans</a:t>
            </a:r>
            <a:endParaRPr sz="1350">
              <a:solidFill>
                <a:schemeClr val="dk2"/>
              </a:solidFill>
              <a:latin typeface="Calibri"/>
              <a:ea typeface="Calibri"/>
              <a:cs typeface="Calibri"/>
              <a:sym typeface="Calibri"/>
            </a:endParaRPr>
          </a:p>
          <a:p>
            <a:pPr indent="0" lvl="0" marL="457200" rtl="0" algn="l">
              <a:lnSpc>
                <a:spcPct val="200000"/>
              </a:lnSpc>
              <a:spcBef>
                <a:spcPts val="0"/>
              </a:spcBef>
              <a:spcAft>
                <a:spcPts val="0"/>
              </a:spcAft>
              <a:buNone/>
            </a:pPr>
            <a:r>
              <a:t/>
            </a:r>
            <a:endParaRPr sz="1350">
              <a:solidFill>
                <a:schemeClr val="dk2"/>
              </a:solidFill>
              <a:latin typeface="Calibri"/>
              <a:ea typeface="Calibri"/>
              <a:cs typeface="Calibri"/>
              <a:sym typeface="Calibri"/>
            </a:endParaRPr>
          </a:p>
          <a:p>
            <a:pPr indent="0" lvl="0" marL="457200" rtl="0" algn="l">
              <a:lnSpc>
                <a:spcPct val="200000"/>
              </a:lnSpc>
              <a:spcBef>
                <a:spcPts val="0"/>
              </a:spcBef>
              <a:spcAft>
                <a:spcPts val="0"/>
              </a:spcAft>
              <a:buClr>
                <a:schemeClr val="dk2"/>
              </a:buClr>
              <a:buSzPts val="1100"/>
              <a:buFont typeface="Arial"/>
              <a:buNone/>
            </a:pPr>
            <a:r>
              <a:rPr lang="en" sz="1350">
                <a:solidFill>
                  <a:schemeClr val="dk2"/>
                </a:solidFill>
                <a:latin typeface="Calibri"/>
                <a:ea typeface="Calibri"/>
                <a:cs typeface="Calibri"/>
                <a:sym typeface="Calibri"/>
              </a:rPr>
              <a:t>Kurt, S. (2021, January 1). </a:t>
            </a:r>
            <a:r>
              <a:rPr i="1" lang="en" sz="1350">
                <a:solidFill>
                  <a:schemeClr val="dk2"/>
                </a:solidFill>
                <a:latin typeface="Calibri"/>
                <a:ea typeface="Calibri"/>
                <a:cs typeface="Calibri"/>
                <a:sym typeface="Calibri"/>
              </a:rPr>
              <a:t>Gagne’s Nine Events of Instruction</a:t>
            </a:r>
            <a:r>
              <a:rPr lang="en" sz="1350">
                <a:solidFill>
                  <a:schemeClr val="dk2"/>
                </a:solidFill>
                <a:latin typeface="Calibri"/>
                <a:ea typeface="Calibri"/>
                <a:cs typeface="Calibri"/>
                <a:sym typeface="Calibri"/>
              </a:rPr>
              <a:t>. Educational Technology. https://educationaltechnology.net/gagnes-nine-events-of-instruction/</a:t>
            </a:r>
            <a:endParaRPr sz="1350">
              <a:solidFill>
                <a:schemeClr val="dk2"/>
              </a:solidFill>
              <a:latin typeface="Calibri"/>
              <a:ea typeface="Calibri"/>
              <a:cs typeface="Calibri"/>
              <a:sym typeface="Calibri"/>
            </a:endParaRPr>
          </a:p>
          <a:p>
            <a:pPr indent="0" lvl="0" marL="0" rtl="0" algn="l">
              <a:lnSpc>
                <a:spcPct val="115000"/>
              </a:lnSpc>
              <a:spcBef>
                <a:spcPts val="1200"/>
              </a:spcBef>
              <a:spcAft>
                <a:spcPts val="0"/>
              </a:spcAft>
              <a:buClr>
                <a:schemeClr val="dk2"/>
              </a:buClr>
              <a:buSzPts val="1100"/>
              <a:buFont typeface="Arial"/>
              <a:buNone/>
            </a:pPr>
            <a:r>
              <a:rPr lang="en" sz="1100">
                <a:solidFill>
                  <a:schemeClr val="dk2"/>
                </a:solidFill>
                <a:latin typeface="Calibri"/>
                <a:ea typeface="Calibri"/>
                <a:cs typeface="Calibri"/>
                <a:sym typeface="Calibri"/>
              </a:rPr>
              <a:t>‌</a:t>
            </a:r>
            <a:endParaRPr sz="1100">
              <a:solidFill>
                <a:schemeClr val="dk2"/>
              </a:solidFill>
              <a:latin typeface="Calibri"/>
              <a:ea typeface="Calibri"/>
              <a:cs typeface="Calibri"/>
              <a:sym typeface="Calibri"/>
            </a:endParaRPr>
          </a:p>
          <a:p>
            <a:pPr indent="0" lvl="0" marL="457200" rtl="0" algn="l">
              <a:lnSpc>
                <a:spcPct val="200000"/>
              </a:lnSpc>
              <a:spcBef>
                <a:spcPts val="1200"/>
              </a:spcBef>
              <a:spcAft>
                <a:spcPts val="0"/>
              </a:spcAft>
              <a:buClr>
                <a:schemeClr val="dk2"/>
              </a:buClr>
              <a:buSzPts val="1100"/>
              <a:buFont typeface="Arial"/>
              <a:buNone/>
            </a:pPr>
            <a:r>
              <a:rPr lang="en" sz="1350">
                <a:solidFill>
                  <a:srgbClr val="1E263F"/>
                </a:solidFill>
                <a:latin typeface="Calibri"/>
                <a:ea typeface="Calibri"/>
                <a:cs typeface="Calibri"/>
                <a:sym typeface="Calibri"/>
              </a:rPr>
              <a:t>Sanders, S. (2022, November 15). </a:t>
            </a:r>
            <a:r>
              <a:rPr i="1" lang="en" sz="1350">
                <a:solidFill>
                  <a:srgbClr val="1E263F"/>
                </a:solidFill>
                <a:latin typeface="Calibri"/>
                <a:ea typeface="Calibri"/>
                <a:cs typeface="Calibri"/>
                <a:sym typeface="Calibri"/>
              </a:rPr>
              <a:t>What Are Kagan Strategies?</a:t>
            </a:r>
            <a:r>
              <a:rPr lang="en" sz="1350">
                <a:solidFill>
                  <a:srgbClr val="1E263F"/>
                </a:solidFill>
                <a:latin typeface="Calibri"/>
                <a:ea typeface="Calibri"/>
                <a:cs typeface="Calibri"/>
                <a:sym typeface="Calibri"/>
              </a:rPr>
              <a:t> We Are     Teachers. https://www.weareteachers.com/what-are-kagan-strategies/</a:t>
            </a:r>
            <a:endParaRPr sz="1350">
              <a:solidFill>
                <a:srgbClr val="1E263F"/>
              </a:solidFill>
              <a:latin typeface="Calibri"/>
              <a:ea typeface="Calibri"/>
              <a:cs typeface="Calibri"/>
              <a:sym typeface="Calibri"/>
            </a:endParaRPr>
          </a:p>
          <a:p>
            <a:pPr indent="0" lvl="0" marL="0" rtl="0" algn="l">
              <a:spcBef>
                <a:spcPts val="1200"/>
              </a:spcBef>
              <a:spcAft>
                <a:spcPts val="0"/>
              </a:spcAft>
              <a:buNone/>
            </a:pPr>
            <a:r>
              <a:t/>
            </a:r>
            <a:endParaRPr sz="1800">
              <a:solidFill>
                <a:schemeClr val="dk2"/>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idx="4294967295" type="title"/>
          </p:nvPr>
        </p:nvSpPr>
        <p:spPr>
          <a:xfrm>
            <a:off x="535775" y="362175"/>
            <a:ext cx="5197200" cy="76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Learning Objectives</a:t>
            </a:r>
            <a:endParaRPr sz="2400"/>
          </a:p>
        </p:txBody>
      </p:sp>
      <p:sp>
        <p:nvSpPr>
          <p:cNvPr id="79" name="Google Shape;79;p14"/>
          <p:cNvSpPr txBox="1"/>
          <p:nvPr>
            <p:ph idx="4294967295" type="title"/>
          </p:nvPr>
        </p:nvSpPr>
        <p:spPr>
          <a:xfrm>
            <a:off x="535775" y="1266250"/>
            <a:ext cx="5197200" cy="3281400"/>
          </a:xfrm>
          <a:prstGeom prst="rect">
            <a:avLst/>
          </a:prstGeom>
        </p:spPr>
        <p:txBody>
          <a:bodyPr anchorCtr="0" anchor="t" bIns="91425" lIns="91425" spcFirstLastPara="1" rIns="91425" wrap="square" tIns="91425">
            <a:noAutofit/>
          </a:bodyPr>
          <a:lstStyle/>
          <a:p>
            <a:pPr indent="-336550" lvl="0" marL="457200" rtl="0" algn="l">
              <a:lnSpc>
                <a:spcPct val="150000"/>
              </a:lnSpc>
              <a:spcBef>
                <a:spcPts val="0"/>
              </a:spcBef>
              <a:spcAft>
                <a:spcPts val="0"/>
              </a:spcAft>
              <a:buSzPts val="1700"/>
              <a:buFont typeface="Lato"/>
              <a:buChar char="➔"/>
            </a:pPr>
            <a:r>
              <a:rPr lang="en" sz="1700">
                <a:latin typeface="Lato"/>
                <a:ea typeface="Lato"/>
                <a:cs typeface="Lato"/>
                <a:sym typeface="Lato"/>
              </a:rPr>
              <a:t>Teachers will be able to create lessons with engaging activities.</a:t>
            </a:r>
            <a:endParaRPr sz="1700">
              <a:latin typeface="Lato"/>
              <a:ea typeface="Lato"/>
              <a:cs typeface="Lato"/>
              <a:sym typeface="Lato"/>
            </a:endParaRPr>
          </a:p>
          <a:p>
            <a:pPr indent="-336550" lvl="0" marL="457200" rtl="0" algn="l">
              <a:lnSpc>
                <a:spcPct val="150000"/>
              </a:lnSpc>
              <a:spcBef>
                <a:spcPts val="0"/>
              </a:spcBef>
              <a:spcAft>
                <a:spcPts val="0"/>
              </a:spcAft>
              <a:buSzPts val="1700"/>
              <a:buFont typeface="Lato"/>
              <a:buChar char="➔"/>
            </a:pPr>
            <a:r>
              <a:rPr lang="en" sz="1700">
                <a:latin typeface="Lato"/>
                <a:ea typeface="Lato"/>
                <a:cs typeface="Lato"/>
                <a:sym typeface="Lato"/>
              </a:rPr>
              <a:t>Teachers will understand and learn how to  develop </a:t>
            </a:r>
            <a:r>
              <a:rPr lang="en" sz="1700">
                <a:latin typeface="Lato"/>
                <a:ea typeface="Lato"/>
                <a:cs typeface="Lato"/>
                <a:sym typeface="Lato"/>
              </a:rPr>
              <a:t>engaging</a:t>
            </a:r>
            <a:r>
              <a:rPr lang="en" sz="1700">
                <a:latin typeface="Lato"/>
                <a:ea typeface="Lato"/>
                <a:cs typeface="Lato"/>
                <a:sym typeface="Lato"/>
              </a:rPr>
              <a:t> and effective  instruction plans.</a:t>
            </a:r>
            <a:endParaRPr sz="1700">
              <a:latin typeface="Lato"/>
              <a:ea typeface="Lato"/>
              <a:cs typeface="Lato"/>
              <a:sym typeface="Lato"/>
            </a:endParaRPr>
          </a:p>
          <a:p>
            <a:pPr indent="-336550" lvl="0" marL="457200" rtl="0" algn="l">
              <a:lnSpc>
                <a:spcPct val="150000"/>
              </a:lnSpc>
              <a:spcBef>
                <a:spcPts val="0"/>
              </a:spcBef>
              <a:spcAft>
                <a:spcPts val="0"/>
              </a:spcAft>
              <a:buSzPts val="1700"/>
              <a:buFont typeface="Lato"/>
              <a:buChar char="➔"/>
            </a:pPr>
            <a:r>
              <a:rPr lang="en" sz="1700">
                <a:latin typeface="Lato"/>
                <a:ea typeface="Lato"/>
                <a:cs typeface="Lato"/>
                <a:sym typeface="Lato"/>
              </a:rPr>
              <a:t>Teachers will be able to verbalize and assess the classroom resources and the purpose of them. </a:t>
            </a:r>
            <a:endParaRPr sz="1700">
              <a:latin typeface="Lato"/>
              <a:ea typeface="Lato"/>
              <a:cs typeface="Lato"/>
              <a:sym typeface="Lato"/>
            </a:endParaRPr>
          </a:p>
        </p:txBody>
      </p:sp>
      <p:pic>
        <p:nvPicPr>
          <p:cNvPr id="80" name="Google Shape;80;p14"/>
          <p:cNvPicPr preferRelativeResize="0"/>
          <p:nvPr/>
        </p:nvPicPr>
        <p:blipFill>
          <a:blip r:embed="rId3">
            <a:alphaModFix/>
          </a:blip>
          <a:stretch>
            <a:fillRect/>
          </a:stretch>
        </p:blipFill>
        <p:spPr>
          <a:xfrm>
            <a:off x="6044450" y="2411600"/>
            <a:ext cx="2866000" cy="2470425"/>
          </a:xfrm>
          <a:prstGeom prst="rect">
            <a:avLst/>
          </a:prstGeom>
          <a:noFill/>
          <a:ln>
            <a:noFill/>
          </a:ln>
        </p:spPr>
      </p:pic>
      <p:sp>
        <p:nvSpPr>
          <p:cNvPr id="81" name="Google Shape;81;p14"/>
          <p:cNvSpPr txBox="1"/>
          <p:nvPr/>
        </p:nvSpPr>
        <p:spPr>
          <a:xfrm rot="-607044">
            <a:off x="5939595" y="3894588"/>
            <a:ext cx="3075728" cy="98640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highlight>
                  <a:srgbClr val="FFFF00"/>
                </a:highlight>
                <a:latin typeface="Bungee Shade"/>
                <a:ea typeface="Bungee Shade"/>
                <a:cs typeface="Bungee Shade"/>
                <a:sym typeface="Bungee Shade"/>
              </a:rPr>
              <a:t>Objectives</a:t>
            </a:r>
            <a:endParaRPr sz="2400">
              <a:highlight>
                <a:srgbClr val="FFFF00"/>
              </a:highlight>
              <a:latin typeface="Bungee Shade"/>
              <a:ea typeface="Bungee Shade"/>
              <a:cs typeface="Bungee Shade"/>
              <a:sym typeface="Bungee Shad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85" name="Shape 85"/>
        <p:cNvGrpSpPr/>
        <p:nvPr/>
      </p:nvGrpSpPr>
      <p:grpSpPr>
        <a:xfrm>
          <a:off x="0" y="0"/>
          <a:ext cx="0" cy="0"/>
          <a:chOff x="0" y="0"/>
          <a:chExt cx="0" cy="0"/>
        </a:xfrm>
      </p:grpSpPr>
      <p:sp>
        <p:nvSpPr>
          <p:cNvPr id="86" name="Google Shape;86;p15"/>
          <p:cNvSpPr txBox="1"/>
          <p:nvPr>
            <p:ph type="title"/>
          </p:nvPr>
        </p:nvSpPr>
        <p:spPr>
          <a:xfrm>
            <a:off x="267250" y="131500"/>
            <a:ext cx="8556600" cy="91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Agenda (1 Hour)</a:t>
            </a:r>
            <a:endParaRPr/>
          </a:p>
        </p:txBody>
      </p:sp>
      <p:sp>
        <p:nvSpPr>
          <p:cNvPr id="87" name="Google Shape;87;p15"/>
          <p:cNvSpPr txBox="1"/>
          <p:nvPr/>
        </p:nvSpPr>
        <p:spPr>
          <a:xfrm>
            <a:off x="341475" y="979925"/>
            <a:ext cx="4284600" cy="41637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2"/>
              </a:buClr>
              <a:buSzPts val="1500"/>
              <a:buFont typeface="Times New Roman"/>
              <a:buChar char="●"/>
            </a:pPr>
            <a:r>
              <a:rPr lang="en" sz="1500">
                <a:solidFill>
                  <a:schemeClr val="dk2"/>
                </a:solidFill>
                <a:latin typeface="Times New Roman"/>
                <a:ea typeface="Times New Roman"/>
                <a:cs typeface="Times New Roman"/>
                <a:sym typeface="Times New Roman"/>
              </a:rPr>
              <a:t>5 min. – Ice Breaker/Make positive snowballs</a:t>
            </a:r>
            <a:endParaRPr sz="1500">
              <a:solidFill>
                <a:schemeClr val="dk2"/>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2"/>
              </a:buClr>
              <a:buSzPts val="1500"/>
              <a:buFont typeface="Times New Roman"/>
              <a:buChar char="●"/>
            </a:pPr>
            <a:r>
              <a:rPr lang="en" sz="1500">
                <a:solidFill>
                  <a:schemeClr val="dk2"/>
                </a:solidFill>
                <a:latin typeface="Times New Roman"/>
                <a:ea typeface="Times New Roman"/>
                <a:cs typeface="Times New Roman"/>
                <a:sym typeface="Times New Roman"/>
              </a:rPr>
              <a:t>5 min. – Learning Goals Overview (display timer to model time management)</a:t>
            </a:r>
            <a:endParaRPr sz="1500">
              <a:solidFill>
                <a:schemeClr val="dk2"/>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2"/>
              </a:buClr>
              <a:buSzPts val="1500"/>
              <a:buFont typeface="Times New Roman"/>
              <a:buChar char="●"/>
            </a:pPr>
            <a:r>
              <a:rPr lang="en" sz="1500">
                <a:solidFill>
                  <a:schemeClr val="dk2"/>
                </a:solidFill>
                <a:latin typeface="Times New Roman"/>
                <a:ea typeface="Times New Roman"/>
                <a:cs typeface="Times New Roman"/>
                <a:sym typeface="Times New Roman"/>
              </a:rPr>
              <a:t>15 min. – Lessons with engaging activities</a:t>
            </a:r>
            <a:endParaRPr sz="1500">
              <a:solidFill>
                <a:schemeClr val="dk2"/>
              </a:solidFill>
              <a:latin typeface="Times New Roman"/>
              <a:ea typeface="Times New Roman"/>
              <a:cs typeface="Times New Roman"/>
              <a:sym typeface="Times New Roman"/>
            </a:endParaRPr>
          </a:p>
          <a:p>
            <a:pPr indent="-323850" lvl="1" marL="914400" rtl="0" algn="l">
              <a:lnSpc>
                <a:spcPct val="115000"/>
              </a:lnSpc>
              <a:spcBef>
                <a:spcPts val="0"/>
              </a:spcBef>
              <a:spcAft>
                <a:spcPts val="0"/>
              </a:spcAft>
              <a:buClr>
                <a:schemeClr val="dk2"/>
              </a:buClr>
              <a:buSzPts val="1500"/>
              <a:buFont typeface="Times New Roman"/>
              <a:buChar char="○"/>
            </a:pPr>
            <a:r>
              <a:rPr lang="en" sz="1500">
                <a:solidFill>
                  <a:schemeClr val="dk2"/>
                </a:solidFill>
                <a:latin typeface="Times New Roman"/>
                <a:ea typeface="Times New Roman"/>
                <a:cs typeface="Times New Roman"/>
                <a:sym typeface="Times New Roman"/>
              </a:rPr>
              <a:t>Kagan strategies</a:t>
            </a:r>
            <a:r>
              <a:rPr b="1" lang="en" sz="1500">
                <a:solidFill>
                  <a:schemeClr val="dk2"/>
                </a:solidFill>
                <a:latin typeface="Times New Roman"/>
                <a:ea typeface="Times New Roman"/>
                <a:cs typeface="Times New Roman"/>
                <a:sym typeface="Times New Roman"/>
              </a:rPr>
              <a:t> </a:t>
            </a:r>
            <a:r>
              <a:rPr b="1" lang="en" sz="1500" u="sng">
                <a:solidFill>
                  <a:srgbClr val="1155CC"/>
                </a:solidFill>
                <a:latin typeface="Times New Roman"/>
                <a:ea typeface="Times New Roman"/>
                <a:cs typeface="Times New Roman"/>
                <a:sym typeface="Times New Roman"/>
                <a:hlinkClick r:id="rId3">
                  <a:extLst>
                    <a:ext uri="{A12FA001-AC4F-418D-AE19-62706E023703}">
                      <ahyp:hlinkClr val="tx"/>
                    </a:ext>
                  </a:extLst>
                </a:hlinkClick>
              </a:rPr>
              <a:t>What Are Kagan Strategies? (weareteachers.com)</a:t>
            </a:r>
            <a:endParaRPr b="1" sz="1500">
              <a:solidFill>
                <a:schemeClr val="dk2"/>
              </a:solidFill>
              <a:latin typeface="Times New Roman"/>
              <a:ea typeface="Times New Roman"/>
              <a:cs typeface="Times New Roman"/>
              <a:sym typeface="Times New Roman"/>
            </a:endParaRPr>
          </a:p>
          <a:p>
            <a:pPr indent="-323850" lvl="1" marL="914400" rtl="0" algn="l">
              <a:lnSpc>
                <a:spcPct val="115000"/>
              </a:lnSpc>
              <a:spcBef>
                <a:spcPts val="0"/>
              </a:spcBef>
              <a:spcAft>
                <a:spcPts val="0"/>
              </a:spcAft>
              <a:buClr>
                <a:schemeClr val="dk2"/>
              </a:buClr>
              <a:buSzPts val="1500"/>
              <a:buFont typeface="Times New Roman"/>
              <a:buChar char="○"/>
            </a:pPr>
            <a:r>
              <a:rPr lang="en" sz="1500">
                <a:solidFill>
                  <a:schemeClr val="dk2"/>
                </a:solidFill>
                <a:latin typeface="Times New Roman"/>
                <a:ea typeface="Times New Roman"/>
                <a:cs typeface="Times New Roman"/>
                <a:sym typeface="Times New Roman"/>
              </a:rPr>
              <a:t>Activity - Think, Pair, Share</a:t>
            </a:r>
            <a:endParaRPr sz="1500">
              <a:solidFill>
                <a:schemeClr val="dk2"/>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2"/>
              </a:buClr>
              <a:buSzPts val="1500"/>
              <a:buFont typeface="Times New Roman"/>
              <a:buChar char="●"/>
            </a:pPr>
            <a:r>
              <a:rPr lang="en" sz="1500">
                <a:solidFill>
                  <a:schemeClr val="dk2"/>
                </a:solidFill>
                <a:latin typeface="Times New Roman"/>
                <a:ea typeface="Times New Roman"/>
                <a:cs typeface="Times New Roman"/>
                <a:sym typeface="Times New Roman"/>
              </a:rPr>
              <a:t>15 min. – Learn to develop engaging and effective instruction plans</a:t>
            </a:r>
            <a:endParaRPr sz="1500">
              <a:solidFill>
                <a:schemeClr val="dk2"/>
              </a:solidFill>
              <a:latin typeface="Times New Roman"/>
              <a:ea typeface="Times New Roman"/>
              <a:cs typeface="Times New Roman"/>
              <a:sym typeface="Times New Roman"/>
            </a:endParaRPr>
          </a:p>
          <a:p>
            <a:pPr indent="-323850" lvl="1" marL="914400" rtl="0" algn="l">
              <a:lnSpc>
                <a:spcPct val="115000"/>
              </a:lnSpc>
              <a:spcBef>
                <a:spcPts val="0"/>
              </a:spcBef>
              <a:spcAft>
                <a:spcPts val="0"/>
              </a:spcAft>
              <a:buClr>
                <a:schemeClr val="dk2"/>
              </a:buClr>
              <a:buSzPts val="1500"/>
              <a:buFont typeface="Times New Roman"/>
              <a:buChar char="○"/>
            </a:pPr>
            <a:r>
              <a:rPr lang="en" sz="1500">
                <a:solidFill>
                  <a:schemeClr val="dk2"/>
                </a:solidFill>
                <a:latin typeface="Times New Roman"/>
                <a:ea typeface="Times New Roman"/>
                <a:cs typeface="Times New Roman"/>
                <a:sym typeface="Times New Roman"/>
              </a:rPr>
              <a:t>Read: It’s Possible to Develop Effective and Engaging Lesson Plans</a:t>
            </a:r>
            <a:endParaRPr sz="1500">
              <a:solidFill>
                <a:schemeClr val="dk2"/>
              </a:solidFill>
              <a:latin typeface="Times New Roman"/>
              <a:ea typeface="Times New Roman"/>
              <a:cs typeface="Times New Roman"/>
              <a:sym typeface="Times New Roman"/>
            </a:endParaRPr>
          </a:p>
          <a:p>
            <a:pPr indent="-323850" lvl="1" marL="914400" rtl="0" algn="l">
              <a:lnSpc>
                <a:spcPct val="115000"/>
              </a:lnSpc>
              <a:spcBef>
                <a:spcPts val="0"/>
              </a:spcBef>
              <a:spcAft>
                <a:spcPts val="0"/>
              </a:spcAft>
              <a:buClr>
                <a:schemeClr val="dk2"/>
              </a:buClr>
              <a:buSzPts val="1500"/>
              <a:buFont typeface="Times New Roman"/>
              <a:buChar char="○"/>
            </a:pPr>
            <a:r>
              <a:rPr lang="en" sz="1500">
                <a:solidFill>
                  <a:schemeClr val="dk2"/>
                </a:solidFill>
                <a:latin typeface="Times New Roman"/>
                <a:ea typeface="Times New Roman"/>
                <a:cs typeface="Times New Roman"/>
                <a:sym typeface="Times New Roman"/>
              </a:rPr>
              <a:t>Activity: Mini-Discussion-Group (ARCS Model)</a:t>
            </a:r>
            <a:endParaRPr sz="150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2"/>
              </a:solidFill>
              <a:latin typeface="Lato"/>
              <a:ea typeface="Lato"/>
              <a:cs typeface="Lato"/>
              <a:sym typeface="Lato"/>
            </a:endParaRPr>
          </a:p>
        </p:txBody>
      </p:sp>
      <p:sp>
        <p:nvSpPr>
          <p:cNvPr id="88" name="Google Shape;88;p15"/>
          <p:cNvSpPr txBox="1"/>
          <p:nvPr/>
        </p:nvSpPr>
        <p:spPr>
          <a:xfrm>
            <a:off x="4827475" y="937500"/>
            <a:ext cx="4263300" cy="41361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2"/>
              </a:buClr>
              <a:buSzPts val="1500"/>
              <a:buFont typeface="Times New Roman"/>
              <a:buChar char="●"/>
            </a:pPr>
            <a:r>
              <a:rPr lang="en" sz="1500">
                <a:solidFill>
                  <a:schemeClr val="dk2"/>
                </a:solidFill>
                <a:latin typeface="Times New Roman"/>
                <a:ea typeface="Times New Roman"/>
                <a:cs typeface="Times New Roman"/>
                <a:sym typeface="Times New Roman"/>
              </a:rPr>
              <a:t>15 min. – Assess classroom resources</a:t>
            </a:r>
            <a:endParaRPr sz="1500">
              <a:solidFill>
                <a:schemeClr val="dk2"/>
              </a:solidFill>
              <a:latin typeface="Times New Roman"/>
              <a:ea typeface="Times New Roman"/>
              <a:cs typeface="Times New Roman"/>
              <a:sym typeface="Times New Roman"/>
            </a:endParaRPr>
          </a:p>
          <a:p>
            <a:pPr indent="-323850" lvl="1" marL="914400" rtl="0" algn="l">
              <a:lnSpc>
                <a:spcPct val="115000"/>
              </a:lnSpc>
              <a:spcBef>
                <a:spcPts val="0"/>
              </a:spcBef>
              <a:spcAft>
                <a:spcPts val="0"/>
              </a:spcAft>
              <a:buClr>
                <a:schemeClr val="dk2"/>
              </a:buClr>
              <a:buSzPts val="1500"/>
              <a:buFont typeface="Times New Roman"/>
              <a:buChar char="○"/>
            </a:pPr>
            <a:r>
              <a:rPr lang="en" sz="1500">
                <a:solidFill>
                  <a:schemeClr val="dk2"/>
                </a:solidFill>
                <a:latin typeface="Times New Roman"/>
                <a:ea typeface="Times New Roman"/>
                <a:cs typeface="Times New Roman"/>
                <a:sym typeface="Times New Roman"/>
              </a:rPr>
              <a:t>Share: Physical resources (digital clock, attention getters, motivational cheers)</a:t>
            </a:r>
            <a:endParaRPr sz="1500">
              <a:solidFill>
                <a:schemeClr val="dk2"/>
              </a:solidFill>
              <a:latin typeface="Times New Roman"/>
              <a:ea typeface="Times New Roman"/>
              <a:cs typeface="Times New Roman"/>
              <a:sym typeface="Times New Roman"/>
            </a:endParaRPr>
          </a:p>
          <a:p>
            <a:pPr indent="-323850" lvl="1" marL="914400" rtl="0" algn="l">
              <a:lnSpc>
                <a:spcPct val="115000"/>
              </a:lnSpc>
              <a:spcBef>
                <a:spcPts val="0"/>
              </a:spcBef>
              <a:spcAft>
                <a:spcPts val="0"/>
              </a:spcAft>
              <a:buClr>
                <a:schemeClr val="dk2"/>
              </a:buClr>
              <a:buSzPts val="1500"/>
              <a:buFont typeface="Times New Roman"/>
              <a:buChar char="○"/>
            </a:pPr>
            <a:r>
              <a:rPr lang="en" sz="1500">
                <a:solidFill>
                  <a:schemeClr val="dk2"/>
                </a:solidFill>
                <a:latin typeface="Times New Roman"/>
                <a:ea typeface="Times New Roman"/>
                <a:cs typeface="Times New Roman"/>
                <a:sym typeface="Times New Roman"/>
              </a:rPr>
              <a:t>Share: Digital resources (routines and strategies)</a:t>
            </a:r>
            <a:endParaRPr sz="1500">
              <a:solidFill>
                <a:schemeClr val="dk2"/>
              </a:solidFill>
              <a:latin typeface="Times New Roman"/>
              <a:ea typeface="Times New Roman"/>
              <a:cs typeface="Times New Roman"/>
              <a:sym typeface="Times New Roman"/>
            </a:endParaRPr>
          </a:p>
          <a:p>
            <a:pPr indent="-323850" lvl="1" marL="914400" rtl="0" algn="l">
              <a:lnSpc>
                <a:spcPct val="115000"/>
              </a:lnSpc>
              <a:spcBef>
                <a:spcPts val="0"/>
              </a:spcBef>
              <a:spcAft>
                <a:spcPts val="0"/>
              </a:spcAft>
              <a:buClr>
                <a:schemeClr val="dk2"/>
              </a:buClr>
              <a:buSzPts val="1500"/>
              <a:buFont typeface="Times New Roman"/>
              <a:buChar char="○"/>
            </a:pPr>
            <a:r>
              <a:rPr lang="en" sz="1500">
                <a:solidFill>
                  <a:schemeClr val="dk2"/>
                </a:solidFill>
                <a:latin typeface="Times New Roman"/>
                <a:ea typeface="Times New Roman"/>
                <a:cs typeface="Times New Roman"/>
                <a:sym typeface="Times New Roman"/>
              </a:rPr>
              <a:t>Share: Data resources</a:t>
            </a:r>
            <a:endParaRPr sz="1500">
              <a:solidFill>
                <a:schemeClr val="dk2"/>
              </a:solidFill>
              <a:latin typeface="Times New Roman"/>
              <a:ea typeface="Times New Roman"/>
              <a:cs typeface="Times New Roman"/>
              <a:sym typeface="Times New Roman"/>
            </a:endParaRPr>
          </a:p>
          <a:p>
            <a:pPr indent="-317500" lvl="2" marL="1371600" rtl="0" algn="l">
              <a:lnSpc>
                <a:spcPct val="115000"/>
              </a:lnSpc>
              <a:spcBef>
                <a:spcPts val="0"/>
              </a:spcBef>
              <a:spcAft>
                <a:spcPts val="0"/>
              </a:spcAft>
              <a:buClr>
                <a:schemeClr val="dk2"/>
              </a:buClr>
              <a:buSzPts val="1400"/>
              <a:buFont typeface="Times New Roman"/>
              <a:buChar char="■"/>
            </a:pPr>
            <a:r>
              <a:rPr lang="en" u="sng">
                <a:solidFill>
                  <a:srgbClr val="1155CC"/>
                </a:solidFill>
                <a:latin typeface="Times New Roman"/>
                <a:ea typeface="Times New Roman"/>
                <a:cs typeface="Times New Roman"/>
                <a:sym typeface="Times New Roman"/>
                <a:hlinkClick r:id="rId4">
                  <a:extLst>
                    <a:ext uri="{A12FA001-AC4F-418D-AE19-62706E023703}">
                      <ahyp:hlinkClr val="tx"/>
                    </a:ext>
                  </a:extLst>
                </a:hlinkClick>
              </a:rPr>
              <a:t>Best Time Management Tools That Help Teachers Stay Organized | Resilient Educator</a:t>
            </a:r>
            <a:endParaRPr>
              <a:solidFill>
                <a:schemeClr val="dk2"/>
              </a:solidFill>
              <a:latin typeface="Times New Roman"/>
              <a:ea typeface="Times New Roman"/>
              <a:cs typeface="Times New Roman"/>
              <a:sym typeface="Times New Roman"/>
            </a:endParaRPr>
          </a:p>
          <a:p>
            <a:pPr indent="-317500" lvl="2" marL="1371600" rtl="0" algn="l">
              <a:lnSpc>
                <a:spcPct val="115000"/>
              </a:lnSpc>
              <a:spcBef>
                <a:spcPts val="0"/>
              </a:spcBef>
              <a:spcAft>
                <a:spcPts val="0"/>
              </a:spcAft>
              <a:buClr>
                <a:schemeClr val="dk2"/>
              </a:buClr>
              <a:buSzPts val="1400"/>
              <a:buFont typeface="Times New Roman"/>
              <a:buChar char="■"/>
            </a:pPr>
            <a:r>
              <a:rPr lang="en" u="sng">
                <a:solidFill>
                  <a:srgbClr val="1155CC"/>
                </a:solidFill>
                <a:latin typeface="Times New Roman"/>
                <a:ea typeface="Times New Roman"/>
                <a:cs typeface="Times New Roman"/>
                <a:sym typeface="Times New Roman"/>
                <a:hlinkClick r:id="rId5">
                  <a:extLst>
                    <a:ext uri="{A12FA001-AC4F-418D-AE19-62706E023703}">
                      <ahyp:hlinkClr val="tx"/>
                    </a:ext>
                  </a:extLst>
                </a:hlinkClick>
              </a:rPr>
              <a:t>Gradual Release of Responsibility Model (In 4 Easy Steps) (helpfulprofessor.com)</a:t>
            </a:r>
            <a:endParaRPr>
              <a:solidFill>
                <a:schemeClr val="dk2"/>
              </a:solidFill>
              <a:latin typeface="Times New Roman"/>
              <a:ea typeface="Times New Roman"/>
              <a:cs typeface="Times New Roman"/>
              <a:sym typeface="Times New Roman"/>
            </a:endParaRPr>
          </a:p>
          <a:p>
            <a:pPr indent="-317500" lvl="2" marL="1371600" rtl="0" algn="l">
              <a:lnSpc>
                <a:spcPct val="115000"/>
              </a:lnSpc>
              <a:spcBef>
                <a:spcPts val="0"/>
              </a:spcBef>
              <a:spcAft>
                <a:spcPts val="0"/>
              </a:spcAft>
              <a:buClr>
                <a:schemeClr val="dk2"/>
              </a:buClr>
              <a:buSzPts val="1400"/>
              <a:buFont typeface="Times New Roman"/>
              <a:buChar char="■"/>
            </a:pPr>
            <a:r>
              <a:rPr lang="en" u="sng">
                <a:solidFill>
                  <a:srgbClr val="1155CC"/>
                </a:solidFill>
                <a:latin typeface="Times New Roman"/>
                <a:ea typeface="Times New Roman"/>
                <a:cs typeface="Times New Roman"/>
                <a:sym typeface="Times New Roman"/>
                <a:hlinkClick r:id="rId6">
                  <a:extLst>
                    <a:ext uri="{A12FA001-AC4F-418D-AE19-62706E023703}">
                      <ahyp:hlinkClr val="tx"/>
                    </a:ext>
                  </a:extLst>
                </a:hlinkClick>
              </a:rPr>
              <a:t>Effective Strategies to Maximize Student Learning Time (thoughtco.com)</a:t>
            </a:r>
            <a:endParaRPr>
              <a:solidFill>
                <a:schemeClr val="dk2"/>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2"/>
              </a:buClr>
              <a:buSzPts val="1500"/>
              <a:buFont typeface="Times New Roman"/>
              <a:buChar char="●"/>
            </a:pPr>
            <a:r>
              <a:rPr lang="en" sz="1500">
                <a:solidFill>
                  <a:schemeClr val="dk2"/>
                </a:solidFill>
                <a:latin typeface="Times New Roman"/>
                <a:ea typeface="Times New Roman"/>
                <a:cs typeface="Times New Roman"/>
                <a:sym typeface="Times New Roman"/>
              </a:rPr>
              <a:t>5 min. – Close , QR Code, and handouts</a:t>
            </a:r>
            <a:endParaRPr sz="150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2"/>
              </a:solidFill>
              <a:latin typeface="Lato"/>
              <a:ea typeface="Lato"/>
              <a:cs typeface="Lato"/>
              <a:sym typeface="Lato"/>
            </a:endParaRPr>
          </a:p>
        </p:txBody>
      </p:sp>
      <p:graphicFrame>
        <p:nvGraphicFramePr>
          <p:cNvPr id="89" name="Google Shape;89;p15"/>
          <p:cNvGraphicFramePr/>
          <p:nvPr/>
        </p:nvGraphicFramePr>
        <p:xfrm>
          <a:off x="73200" y="766100"/>
          <a:ext cx="3000000" cy="3000000"/>
        </p:xfrm>
        <a:graphic>
          <a:graphicData uri="http://schemas.openxmlformats.org/drawingml/2006/table">
            <a:tbl>
              <a:tblPr>
                <a:noFill/>
                <a:tableStyleId>{3E2919AB-C11F-4190-8502-5C6C11981E89}</a:tableStyleId>
              </a:tblPr>
              <a:tblGrid>
                <a:gridCol w="4460575"/>
                <a:gridCol w="4460575"/>
              </a:tblGrid>
              <a:tr h="43774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16"/>
          <p:cNvSpPr txBox="1"/>
          <p:nvPr>
            <p:ph type="title"/>
          </p:nvPr>
        </p:nvSpPr>
        <p:spPr>
          <a:xfrm>
            <a:off x="182400" y="248150"/>
            <a:ext cx="8732400" cy="475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chemeClr val="dk2"/>
                </a:solidFill>
              </a:rPr>
              <a:t>Introduction to Kagan </a:t>
            </a:r>
            <a:r>
              <a:rPr lang="en" sz="4000">
                <a:solidFill>
                  <a:schemeClr val="dk2"/>
                </a:solidFill>
              </a:rPr>
              <a:t>Strategies</a:t>
            </a:r>
            <a:r>
              <a:rPr lang="en">
                <a:solidFill>
                  <a:schemeClr val="dk2"/>
                </a:solidFill>
              </a:rPr>
              <a:t> </a:t>
            </a:r>
            <a:endParaRPr>
              <a:solidFill>
                <a:schemeClr val="dk2"/>
              </a:solidFill>
            </a:endParaRPr>
          </a:p>
          <a:p>
            <a:pPr indent="0" lvl="0" marL="0" rtl="0" algn="l">
              <a:spcBef>
                <a:spcPts val="0"/>
              </a:spcBef>
              <a:spcAft>
                <a:spcPts val="0"/>
              </a:spcAft>
              <a:buNone/>
            </a:pPr>
            <a:r>
              <a:rPr lang="en" sz="1800" u="sng">
                <a:solidFill>
                  <a:schemeClr val="hlink"/>
                </a:solidFill>
                <a:hlinkClick r:id="rId3"/>
              </a:rPr>
              <a:t>https://www.weareteachers.com/what-are-kagan-strategies/</a:t>
            </a:r>
            <a:r>
              <a:rPr lang="en" sz="1800"/>
              <a:t> </a:t>
            </a:r>
            <a:endParaRPr sz="1800"/>
          </a:p>
          <a:p>
            <a:pPr indent="0" lvl="0" marL="0" rtl="0" algn="l">
              <a:spcBef>
                <a:spcPts val="0"/>
              </a:spcBef>
              <a:spcAft>
                <a:spcPts val="0"/>
              </a:spcAft>
              <a:buNone/>
            </a:pPr>
            <a:r>
              <a:t/>
            </a:r>
            <a:endParaRPr b="0" sz="1100" u="sng">
              <a:solidFill>
                <a:schemeClr val="hlink"/>
              </a:solidFill>
              <a:latin typeface="Arial"/>
              <a:ea typeface="Arial"/>
              <a:cs typeface="Arial"/>
              <a:sym typeface="Arial"/>
              <a:hlinkClick r:id="rId4"/>
            </a:endParaRPr>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u="sng">
                <a:solidFill>
                  <a:schemeClr val="hlink"/>
                </a:solidFill>
                <a:hlinkClick r:id="rId5"/>
              </a:rPr>
              <a:t>s://youtu.be/D-yzgJtgVrg</a:t>
            </a:r>
            <a:r>
              <a:rPr lang="en" sz="1800"/>
              <a:t>        </a:t>
            </a:r>
            <a:endParaRPr sz="1800"/>
          </a:p>
        </p:txBody>
      </p:sp>
      <p:pic>
        <p:nvPicPr>
          <p:cNvPr id="95" name="Google Shape;95;p16"/>
          <p:cNvPicPr preferRelativeResize="0"/>
          <p:nvPr/>
        </p:nvPicPr>
        <p:blipFill>
          <a:blip r:embed="rId6">
            <a:alphaModFix/>
          </a:blip>
          <a:stretch>
            <a:fillRect/>
          </a:stretch>
        </p:blipFill>
        <p:spPr>
          <a:xfrm>
            <a:off x="660175" y="1308675"/>
            <a:ext cx="2470475" cy="3091950"/>
          </a:xfrm>
          <a:prstGeom prst="rect">
            <a:avLst/>
          </a:prstGeom>
          <a:noFill/>
          <a:ln>
            <a:noFill/>
          </a:ln>
        </p:spPr>
      </p:pic>
      <p:pic>
        <p:nvPicPr>
          <p:cNvPr id="96" name="Google Shape;96;p16"/>
          <p:cNvPicPr preferRelativeResize="0"/>
          <p:nvPr/>
        </p:nvPicPr>
        <p:blipFill>
          <a:blip r:embed="rId7">
            <a:alphaModFix/>
          </a:blip>
          <a:stretch>
            <a:fillRect/>
          </a:stretch>
        </p:blipFill>
        <p:spPr>
          <a:xfrm>
            <a:off x="4774450" y="1411724"/>
            <a:ext cx="2325825" cy="3337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86950" y="46675"/>
            <a:ext cx="8818500" cy="49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rPr>
              <a:t>Activity: </a:t>
            </a:r>
            <a:endParaRPr>
              <a:solidFill>
                <a:schemeClr val="accent5"/>
              </a:solidFill>
            </a:endParaRPr>
          </a:p>
          <a:p>
            <a:pPr indent="0" lvl="0" marL="0" rtl="0" algn="l">
              <a:spcBef>
                <a:spcPts val="1000"/>
              </a:spcBef>
              <a:spcAft>
                <a:spcPts val="0"/>
              </a:spcAft>
              <a:buNone/>
            </a:pPr>
            <a:r>
              <a:rPr lang="en">
                <a:solidFill>
                  <a:schemeClr val="accent2"/>
                </a:solidFill>
              </a:rPr>
              <a:t>Think, </a:t>
            </a:r>
            <a:endParaRPr>
              <a:solidFill>
                <a:schemeClr val="accent2"/>
              </a:solidFill>
            </a:endParaRPr>
          </a:p>
          <a:p>
            <a:pPr indent="0" lvl="0" marL="0" rtl="0" algn="l">
              <a:spcBef>
                <a:spcPts val="1000"/>
              </a:spcBef>
              <a:spcAft>
                <a:spcPts val="0"/>
              </a:spcAft>
              <a:buNone/>
            </a:pPr>
            <a:r>
              <a:rPr lang="en">
                <a:solidFill>
                  <a:schemeClr val="accent2"/>
                </a:solidFill>
              </a:rPr>
              <a:t>     Pair, </a:t>
            </a:r>
            <a:endParaRPr>
              <a:solidFill>
                <a:schemeClr val="accent2"/>
              </a:solidFill>
            </a:endParaRPr>
          </a:p>
          <a:p>
            <a:pPr indent="0" lvl="0" marL="0" rtl="0" algn="l">
              <a:spcBef>
                <a:spcPts val="1000"/>
              </a:spcBef>
              <a:spcAft>
                <a:spcPts val="0"/>
              </a:spcAft>
              <a:buNone/>
            </a:pPr>
            <a:r>
              <a:rPr lang="en">
                <a:solidFill>
                  <a:schemeClr val="accent2"/>
                </a:solidFill>
              </a:rPr>
              <a:t>         Share</a:t>
            </a:r>
            <a:endParaRPr>
              <a:solidFill>
                <a:schemeClr val="accent2"/>
              </a:solidFill>
            </a:endParaRPr>
          </a:p>
          <a:p>
            <a:pPr indent="0" lvl="0" marL="0" rtl="0" algn="l">
              <a:spcBef>
                <a:spcPts val="1000"/>
              </a:spcBef>
              <a:spcAft>
                <a:spcPts val="1000"/>
              </a:spcAft>
              <a:buNone/>
            </a:pPr>
            <a:r>
              <a:rPr lang="en">
                <a:solidFill>
                  <a:schemeClr val="accent5"/>
                </a:solidFill>
              </a:rPr>
              <a:t> </a:t>
            </a:r>
            <a:endParaRPr b="0" sz="2400"/>
          </a:p>
        </p:txBody>
      </p:sp>
      <p:pic>
        <p:nvPicPr>
          <p:cNvPr id="102" name="Google Shape;102;p17"/>
          <p:cNvPicPr preferRelativeResize="0"/>
          <p:nvPr/>
        </p:nvPicPr>
        <p:blipFill>
          <a:blip r:embed="rId3">
            <a:alphaModFix/>
          </a:blip>
          <a:stretch>
            <a:fillRect/>
          </a:stretch>
        </p:blipFill>
        <p:spPr>
          <a:xfrm>
            <a:off x="4572000" y="1276850"/>
            <a:ext cx="4379125" cy="37605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214225" y="693775"/>
            <a:ext cx="4096500" cy="253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0" sz="3000">
              <a:solidFill>
                <a:schemeClr val="dk2"/>
              </a:solidFill>
            </a:endParaRPr>
          </a:p>
          <a:p>
            <a:pPr indent="0" lvl="0" marL="0" rtl="0" algn="l">
              <a:spcBef>
                <a:spcPts val="0"/>
              </a:spcBef>
              <a:spcAft>
                <a:spcPts val="0"/>
              </a:spcAft>
              <a:buNone/>
            </a:pPr>
            <a:r>
              <a:rPr b="0" lang="en" sz="3000">
                <a:solidFill>
                  <a:schemeClr val="dk2"/>
                </a:solidFill>
              </a:rPr>
              <a:t>Read “</a:t>
            </a:r>
            <a:r>
              <a:rPr b="0" lang="en" sz="3000">
                <a:solidFill>
                  <a:schemeClr val="dk2"/>
                </a:solidFill>
                <a:latin typeface="Times New Roman"/>
                <a:ea typeface="Times New Roman"/>
                <a:cs typeface="Times New Roman"/>
                <a:sym typeface="Times New Roman"/>
              </a:rPr>
              <a:t>It’s Possible to Develop Effective and Engaging Lesson Plans”</a:t>
            </a:r>
            <a:endParaRPr b="0" sz="300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b="0" sz="300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b="0" sz="3000">
              <a:solidFill>
                <a:schemeClr val="dk2"/>
              </a:solidFill>
              <a:latin typeface="Times New Roman"/>
              <a:ea typeface="Times New Roman"/>
              <a:cs typeface="Times New Roman"/>
              <a:sym typeface="Times New Roman"/>
            </a:endParaRPr>
          </a:p>
          <a:p>
            <a:pPr indent="0" lvl="0" marL="457200" rtl="0" algn="l">
              <a:lnSpc>
                <a:spcPct val="200000"/>
              </a:lnSpc>
              <a:spcBef>
                <a:spcPts val="0"/>
              </a:spcBef>
              <a:spcAft>
                <a:spcPts val="0"/>
              </a:spcAft>
              <a:buClr>
                <a:schemeClr val="dk2"/>
              </a:buClr>
              <a:buSzPts val="1100"/>
              <a:buFont typeface="Arial"/>
              <a:buNone/>
            </a:pPr>
            <a:r>
              <a:rPr b="0" lang="en" sz="1350" u="sng">
                <a:solidFill>
                  <a:schemeClr val="hlink"/>
                </a:solidFill>
                <a:latin typeface="Calibri"/>
                <a:ea typeface="Calibri"/>
                <a:cs typeface="Calibri"/>
                <a:sym typeface="Calibri"/>
                <a:hlinkClick r:id="rId3"/>
              </a:rPr>
              <a:t>It's Possible to Develop Effective and Engaging Lesson Plans</a:t>
            </a:r>
            <a:endParaRPr b="0" sz="3000">
              <a:solidFill>
                <a:schemeClr val="dk2"/>
              </a:solidFill>
              <a:latin typeface="Times New Roman"/>
              <a:ea typeface="Times New Roman"/>
              <a:cs typeface="Times New Roman"/>
              <a:sym typeface="Times New Roman"/>
            </a:endParaRPr>
          </a:p>
        </p:txBody>
      </p:sp>
      <p:pic>
        <p:nvPicPr>
          <p:cNvPr id="108" name="Google Shape;108;p18"/>
          <p:cNvPicPr preferRelativeResize="0"/>
          <p:nvPr/>
        </p:nvPicPr>
        <p:blipFill>
          <a:blip r:embed="rId4">
            <a:alphaModFix/>
          </a:blip>
          <a:stretch>
            <a:fillRect/>
          </a:stretch>
        </p:blipFill>
        <p:spPr>
          <a:xfrm>
            <a:off x="4625325" y="360688"/>
            <a:ext cx="4422125" cy="4422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2" name="Shape 112"/>
        <p:cNvGrpSpPr/>
        <p:nvPr/>
      </p:nvGrpSpPr>
      <p:grpSpPr>
        <a:xfrm>
          <a:off x="0" y="0"/>
          <a:ext cx="0" cy="0"/>
          <a:chOff x="0" y="0"/>
          <a:chExt cx="0" cy="0"/>
        </a:xfrm>
      </p:grpSpPr>
      <p:pic>
        <p:nvPicPr>
          <p:cNvPr id="113" name="Google Shape;113;p19"/>
          <p:cNvPicPr preferRelativeResize="0"/>
          <p:nvPr/>
        </p:nvPicPr>
        <p:blipFill>
          <a:blip r:embed="rId3">
            <a:alphaModFix/>
          </a:blip>
          <a:stretch>
            <a:fillRect/>
          </a:stretch>
        </p:blipFill>
        <p:spPr>
          <a:xfrm>
            <a:off x="3897625" y="162737"/>
            <a:ext cx="4254600" cy="4818038"/>
          </a:xfrm>
          <a:prstGeom prst="rect">
            <a:avLst/>
          </a:prstGeom>
          <a:noFill/>
          <a:ln>
            <a:noFill/>
          </a:ln>
        </p:spPr>
      </p:pic>
      <p:pic>
        <p:nvPicPr>
          <p:cNvPr descr="Piece of duct tape sticking a note to the slide" id="114" name="Google Shape;114;p19"/>
          <p:cNvPicPr preferRelativeResize="0"/>
          <p:nvPr/>
        </p:nvPicPr>
        <p:blipFill rotWithShape="1">
          <a:blip r:embed="rId4">
            <a:alphaModFix/>
          </a:blip>
          <a:srcRect b="10011" l="9244" r="2118" t="5926"/>
          <a:stretch/>
        </p:blipFill>
        <p:spPr>
          <a:xfrm rot="154828">
            <a:off x="4988925" y="124176"/>
            <a:ext cx="2072000" cy="736050"/>
          </a:xfrm>
          <a:prstGeom prst="rect">
            <a:avLst/>
          </a:prstGeom>
          <a:noFill/>
          <a:ln>
            <a:noFill/>
          </a:ln>
        </p:spPr>
      </p:pic>
      <p:sp>
        <p:nvSpPr>
          <p:cNvPr id="115" name="Google Shape;115;p19"/>
          <p:cNvSpPr txBox="1"/>
          <p:nvPr/>
        </p:nvSpPr>
        <p:spPr>
          <a:xfrm>
            <a:off x="4266025" y="825272"/>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2. Activity</a:t>
            </a:r>
            <a:endParaRPr b="1" sz="3000">
              <a:solidFill>
                <a:schemeClr val="lt2"/>
              </a:solidFill>
              <a:latin typeface="Raleway"/>
              <a:ea typeface="Raleway"/>
              <a:cs typeface="Raleway"/>
              <a:sym typeface="Raleway"/>
            </a:endParaRPr>
          </a:p>
        </p:txBody>
      </p:sp>
      <p:sp>
        <p:nvSpPr>
          <p:cNvPr id="116" name="Google Shape;116;p19"/>
          <p:cNvSpPr txBox="1"/>
          <p:nvPr>
            <p:ph idx="4294967295" type="body"/>
          </p:nvPr>
        </p:nvSpPr>
        <p:spPr>
          <a:xfrm>
            <a:off x="4478125" y="1388080"/>
            <a:ext cx="34329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200">
                <a:latin typeface="Raleway"/>
                <a:ea typeface="Raleway"/>
                <a:cs typeface="Raleway"/>
                <a:sym typeface="Raleway"/>
              </a:rPr>
              <a:t>Choose a number from the table and find your group once the music starts playing.</a:t>
            </a:r>
            <a:endParaRPr sz="1200">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What</a:t>
            </a:r>
            <a:br>
              <a:rPr lang="en" sz="1200">
                <a:latin typeface="Raleway"/>
                <a:ea typeface="Raleway"/>
                <a:cs typeface="Raleway"/>
                <a:sym typeface="Raleway"/>
              </a:rPr>
            </a:br>
            <a:r>
              <a:rPr lang="en" sz="1200">
                <a:latin typeface="Raleway"/>
                <a:ea typeface="Raleway"/>
                <a:cs typeface="Raleway"/>
                <a:sym typeface="Raleway"/>
              </a:rPr>
              <a:t>Share one take away from the reading.</a:t>
            </a:r>
            <a:endParaRPr sz="1200">
              <a:latin typeface="Raleway"/>
              <a:ea typeface="Raleway"/>
              <a:cs typeface="Raleway"/>
              <a:sym typeface="Raleway"/>
            </a:endParaRPr>
          </a:p>
          <a:p>
            <a:pPr indent="-317500" lvl="0" marL="457200" rtl="0" algn="l">
              <a:spcBef>
                <a:spcPts val="1000"/>
              </a:spcBef>
              <a:spcAft>
                <a:spcPts val="1000"/>
              </a:spcAft>
              <a:buClr>
                <a:schemeClr val="dk1"/>
              </a:buClr>
              <a:buSzPts val="1400"/>
              <a:buFont typeface="Raleway"/>
              <a:buChar char="➔"/>
            </a:pPr>
            <a:r>
              <a:rPr b="1" lang="en" sz="1400">
                <a:solidFill>
                  <a:schemeClr val="dk1"/>
                </a:solidFill>
                <a:latin typeface="Raleway"/>
                <a:ea typeface="Raleway"/>
                <a:cs typeface="Raleway"/>
                <a:sym typeface="Raleway"/>
              </a:rPr>
              <a:t>How</a:t>
            </a:r>
            <a:br>
              <a:rPr lang="en" sz="1400">
                <a:latin typeface="Raleway"/>
                <a:ea typeface="Raleway"/>
                <a:cs typeface="Raleway"/>
                <a:sym typeface="Raleway"/>
              </a:rPr>
            </a:br>
            <a:r>
              <a:rPr lang="en" sz="1200">
                <a:latin typeface="Raleway"/>
                <a:ea typeface="Raleway"/>
                <a:cs typeface="Raleway"/>
                <a:sym typeface="Raleway"/>
              </a:rPr>
              <a:t>Write one take away from your group.</a:t>
            </a:r>
            <a:endParaRPr sz="1200">
              <a:latin typeface="Raleway"/>
              <a:ea typeface="Raleway"/>
              <a:cs typeface="Raleway"/>
              <a:sym typeface="Raleway"/>
            </a:endParaRPr>
          </a:p>
        </p:txBody>
      </p:sp>
      <p:pic>
        <p:nvPicPr>
          <p:cNvPr id="117" name="Google Shape;117;p19"/>
          <p:cNvPicPr preferRelativeResize="0"/>
          <p:nvPr/>
        </p:nvPicPr>
        <p:blipFill>
          <a:blip r:embed="rId5">
            <a:alphaModFix/>
          </a:blip>
          <a:stretch>
            <a:fillRect/>
          </a:stretch>
        </p:blipFill>
        <p:spPr>
          <a:xfrm rot="-693792">
            <a:off x="346625" y="1319212"/>
            <a:ext cx="3333750" cy="2505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20"/>
          <p:cNvSpPr txBox="1"/>
          <p:nvPr>
            <p:ph idx="1" type="body"/>
          </p:nvPr>
        </p:nvSpPr>
        <p:spPr>
          <a:xfrm>
            <a:off x="4832750" y="980400"/>
            <a:ext cx="4033800" cy="318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b="1" sz="3000">
              <a:solidFill>
                <a:srgbClr val="FF0000"/>
              </a:solidFill>
            </a:endParaRPr>
          </a:p>
          <a:p>
            <a:pPr indent="0" lvl="0" marL="0" rtl="0" algn="ctr">
              <a:spcBef>
                <a:spcPts val="1600"/>
              </a:spcBef>
              <a:spcAft>
                <a:spcPts val="0"/>
              </a:spcAft>
              <a:buNone/>
            </a:pPr>
            <a:r>
              <a:t/>
            </a:r>
            <a:endParaRPr b="1" sz="3000">
              <a:solidFill>
                <a:srgbClr val="FF0000"/>
              </a:solidFill>
            </a:endParaRPr>
          </a:p>
          <a:p>
            <a:pPr indent="0" lvl="0" marL="0" rtl="0" algn="ctr">
              <a:spcBef>
                <a:spcPts val="1600"/>
              </a:spcBef>
              <a:spcAft>
                <a:spcPts val="0"/>
              </a:spcAft>
              <a:buNone/>
            </a:pPr>
            <a:r>
              <a:t/>
            </a:r>
            <a:endParaRPr b="1" sz="3000">
              <a:solidFill>
                <a:srgbClr val="FF0000"/>
              </a:solidFill>
            </a:endParaRPr>
          </a:p>
          <a:p>
            <a:pPr indent="0" lvl="0" marL="0" rtl="0" algn="ctr">
              <a:spcBef>
                <a:spcPts val="1600"/>
              </a:spcBef>
              <a:spcAft>
                <a:spcPts val="0"/>
              </a:spcAft>
              <a:buNone/>
            </a:pPr>
            <a:r>
              <a:rPr b="1" lang="en" sz="3000">
                <a:solidFill>
                  <a:srgbClr val="FF0000"/>
                </a:solidFill>
              </a:rPr>
              <a:t>School Mission and Vision</a:t>
            </a:r>
            <a:endParaRPr sz="3000">
              <a:solidFill>
                <a:srgbClr val="FF0000"/>
              </a:solidFill>
            </a:endParaRPr>
          </a:p>
          <a:p>
            <a:pPr indent="0" lvl="0" marL="0" rtl="0" algn="l">
              <a:spcBef>
                <a:spcPts val="1600"/>
              </a:spcBef>
              <a:spcAft>
                <a:spcPts val="0"/>
              </a:spcAft>
              <a:buClr>
                <a:schemeClr val="dk2"/>
              </a:buClr>
              <a:buSzPts val="1100"/>
              <a:buFont typeface="Arial"/>
              <a:buNone/>
            </a:pPr>
            <a:r>
              <a:rPr lang="en" sz="1800">
                <a:latin typeface="Times New Roman"/>
                <a:ea typeface="Times New Roman"/>
                <a:cs typeface="Times New Roman"/>
                <a:sym typeface="Times New Roman"/>
              </a:rPr>
              <a:t>To provide an </a:t>
            </a:r>
            <a:r>
              <a:rPr lang="en" sz="1800">
                <a:solidFill>
                  <a:srgbClr val="FF0000"/>
                </a:solidFill>
                <a:latin typeface="Times New Roman"/>
                <a:ea typeface="Times New Roman"/>
                <a:cs typeface="Times New Roman"/>
                <a:sym typeface="Times New Roman"/>
              </a:rPr>
              <a:t>engaging</a:t>
            </a:r>
            <a:r>
              <a:rPr lang="en" sz="1800">
                <a:latin typeface="Times New Roman"/>
                <a:ea typeface="Times New Roman"/>
                <a:cs typeface="Times New Roman"/>
                <a:sym typeface="Times New Roman"/>
              </a:rPr>
              <a:t>, challenging, and </a:t>
            </a:r>
            <a:r>
              <a:rPr lang="en" sz="1800">
                <a:solidFill>
                  <a:srgbClr val="FF0000"/>
                </a:solidFill>
                <a:latin typeface="Times New Roman"/>
                <a:ea typeface="Times New Roman"/>
                <a:cs typeface="Times New Roman"/>
                <a:sym typeface="Times New Roman"/>
              </a:rPr>
              <a:t>supportive learning environment</a:t>
            </a:r>
            <a:r>
              <a:rPr lang="en" sz="1800">
                <a:latin typeface="Times New Roman"/>
                <a:ea typeface="Times New Roman"/>
                <a:cs typeface="Times New Roman"/>
                <a:sym typeface="Times New Roman"/>
              </a:rPr>
              <a:t>. As well as to equip them with the skills to pursue their passions and develop their character to make a positive impact in society. </a:t>
            </a:r>
            <a:endParaRPr sz="1800">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b="1" sz="1400">
              <a:latin typeface="Times New Roman"/>
              <a:ea typeface="Times New Roman"/>
              <a:cs typeface="Times New Roman"/>
              <a:sym typeface="Times New Roman"/>
            </a:endParaRPr>
          </a:p>
          <a:p>
            <a:pPr indent="0" lvl="0" marL="0" rtl="0" algn="l">
              <a:spcBef>
                <a:spcPts val="0"/>
              </a:spcBef>
              <a:spcAft>
                <a:spcPts val="1600"/>
              </a:spcAft>
              <a:buClr>
                <a:schemeClr val="dk2"/>
              </a:buClr>
              <a:buSzPts val="1100"/>
              <a:buFont typeface="Arial"/>
              <a:buNone/>
            </a:pPr>
            <a:r>
              <a:t/>
            </a:r>
            <a:endParaRPr sz="1800">
              <a:solidFill>
                <a:srgbClr val="000000"/>
              </a:solidFill>
            </a:endParaRPr>
          </a:p>
        </p:txBody>
      </p:sp>
      <p:pic>
        <p:nvPicPr>
          <p:cNvPr id="123" name="Google Shape;123;p20"/>
          <p:cNvPicPr preferRelativeResize="0"/>
          <p:nvPr/>
        </p:nvPicPr>
        <p:blipFill>
          <a:blip r:embed="rId3">
            <a:alphaModFix/>
          </a:blip>
          <a:stretch>
            <a:fillRect/>
          </a:stretch>
        </p:blipFill>
        <p:spPr>
          <a:xfrm>
            <a:off x="5694150" y="0"/>
            <a:ext cx="2310999" cy="2310999"/>
          </a:xfrm>
          <a:prstGeom prst="rect">
            <a:avLst/>
          </a:prstGeom>
          <a:noFill/>
          <a:ln>
            <a:noFill/>
          </a:ln>
        </p:spPr>
      </p:pic>
      <p:pic>
        <p:nvPicPr>
          <p:cNvPr id="124" name="Google Shape;124;p20"/>
          <p:cNvPicPr preferRelativeResize="0"/>
          <p:nvPr/>
        </p:nvPicPr>
        <p:blipFill>
          <a:blip r:embed="rId4">
            <a:alphaModFix/>
          </a:blip>
          <a:stretch>
            <a:fillRect/>
          </a:stretch>
        </p:blipFill>
        <p:spPr>
          <a:xfrm>
            <a:off x="0" y="1268712"/>
            <a:ext cx="4790324" cy="26293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352100" y="513300"/>
            <a:ext cx="8369700" cy="6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Gagne 9 </a:t>
            </a:r>
            <a:r>
              <a:rPr lang="en"/>
              <a:t>Events</a:t>
            </a:r>
            <a:r>
              <a:rPr lang="en"/>
              <a:t> of Instruction</a:t>
            </a:r>
            <a:endParaRPr/>
          </a:p>
        </p:txBody>
      </p:sp>
      <p:sp>
        <p:nvSpPr>
          <p:cNvPr id="130" name="Google Shape;130;p21"/>
          <p:cNvSpPr txBox="1"/>
          <p:nvPr>
            <p:ph idx="1" type="body"/>
          </p:nvPr>
        </p:nvSpPr>
        <p:spPr>
          <a:xfrm>
            <a:off x="151400" y="1149600"/>
            <a:ext cx="8570400" cy="3945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1" name="Google Shape;131;p21"/>
          <p:cNvPicPr preferRelativeResize="0"/>
          <p:nvPr/>
        </p:nvPicPr>
        <p:blipFill>
          <a:blip r:embed="rId3">
            <a:alphaModFix/>
          </a:blip>
          <a:stretch>
            <a:fillRect/>
          </a:stretch>
        </p:blipFill>
        <p:spPr>
          <a:xfrm>
            <a:off x="1895013" y="1149600"/>
            <a:ext cx="5283874" cy="3825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